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3"/>
  </p:sldMasterIdLst>
  <p:notesMasterIdLst>
    <p:notesMasterId r:id="rId18"/>
  </p:notesMasterIdLst>
  <p:sldIdLst>
    <p:sldId id="256" r:id="rId4"/>
    <p:sldId id="272" r:id="rId5"/>
    <p:sldId id="273" r:id="rId6"/>
    <p:sldId id="259" r:id="rId7"/>
    <p:sldId id="262" r:id="rId8"/>
    <p:sldId id="257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1" y="2927350"/>
            <a:ext cx="11309351" cy="642938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t">
            <a:normAutofit/>
          </a:bodyPr>
          <a:lstStyle>
            <a:lvl1pPr eaLnBrk="1" hangingPunct="1">
              <a:buFont typeface="Arial" panose="02080604020202020204" charset="0"/>
              <a:buNone/>
              <a:defRPr>
                <a:solidFill>
                  <a:srgbClr val="328754"/>
                </a:solidFill>
                <a:sym typeface="Arial" panose="02080604020202020204" charset="0"/>
              </a:defRPr>
            </a:lvl1pPr>
          </a:lstStyle>
          <a:p>
            <a:pPr lvl="0"/>
            <a:r>
              <a:rPr lang="zh-CN" noProof="0" smtClean="0">
                <a:sym typeface="Arial" panose="02080604020202020204" charset="0"/>
              </a:rPr>
              <a:t>单击此处编辑母版标题样式</a:t>
            </a:r>
            <a:endParaRPr lang="zh-CN" noProof="0" smtClean="0">
              <a:sym typeface="Arial" panose="0208060402020202020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80734" y="3638550"/>
            <a:ext cx="7260167" cy="731838"/>
          </a:xfrm>
        </p:spPr>
        <p:txBody>
          <a:bodyPr wrap="square" lIns="90170" tIns="46990" rIns="90170" bIns="46990" anchor="ctr">
            <a:normAutofit/>
          </a:bodyPr>
          <a:lstStyle>
            <a:lvl1pPr marL="0" indent="0" algn="ctr">
              <a:lnSpc>
                <a:spcPct val="120000"/>
              </a:lnSpc>
              <a:buClrTx/>
              <a:buSzTx/>
              <a:buFont typeface="Arial" panose="02080604020202020204" charset="0"/>
              <a:buNone/>
              <a:defRPr>
                <a:solidFill>
                  <a:srgbClr val="69531E"/>
                </a:solidFill>
              </a:defRPr>
            </a:lvl1pPr>
          </a:lstStyle>
          <a:p>
            <a:pPr lvl="0"/>
            <a:r>
              <a:rPr lang="zh-CN" noProof="0" dirty="0" smtClean="0">
                <a:sym typeface="Arial" panose="02080604020202020204" charset="0"/>
              </a:rPr>
              <a:t>单击此处编辑母版副标题样式</a:t>
            </a:r>
            <a:endParaRPr lang="zh-CN" noProof="0" dirty="0" smtClean="0">
              <a:sym typeface="Arial" panose="02080604020202020204" charset="0"/>
            </a:endParaRPr>
          </a:p>
        </p:txBody>
      </p:sp>
      <p:sp>
        <p:nvSpPr>
          <p:cNvPr id="2052" name="ksoSlideStyle" descr="#wm#_29_01_110_1101" hidden="1"/>
          <p:cNvSpPr>
            <a:spLocks noChangeArrowheads="1"/>
          </p:cNvSpPr>
          <p:nvPr/>
        </p:nvSpPr>
        <p:spPr bwMode="auto">
          <a:xfrm>
            <a:off x="0" y="0"/>
            <a:ext cx="16933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Line 14" descr="#wm#_29_1_*Z"/>
          <p:cNvSpPr>
            <a:spLocks noChangeShapeType="1"/>
          </p:cNvSpPr>
          <p:nvPr/>
        </p:nvSpPr>
        <p:spPr bwMode="auto">
          <a:xfrm>
            <a:off x="2434167" y="3810001"/>
            <a:ext cx="2117" cy="390525"/>
          </a:xfrm>
          <a:prstGeom prst="line">
            <a:avLst/>
          </a:prstGeom>
          <a:noFill/>
          <a:ln w="9525" cap="flat" cmpd="sng">
            <a:solidFill>
              <a:srgbClr val="69531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056" name="Line 15" descr="#wm#_29_1_*Z"/>
          <p:cNvSpPr>
            <a:spLocks noChangeShapeType="1"/>
          </p:cNvSpPr>
          <p:nvPr/>
        </p:nvSpPr>
        <p:spPr bwMode="auto">
          <a:xfrm>
            <a:off x="9781118" y="3810001"/>
            <a:ext cx="2116" cy="390525"/>
          </a:xfrm>
          <a:prstGeom prst="line">
            <a:avLst/>
          </a:prstGeom>
          <a:noFill/>
          <a:ln w="9525" cap="flat" cmpd="sng">
            <a:solidFill>
              <a:srgbClr val="69531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3" descr="#wm#_29_01_*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141" y="981075"/>
            <a:ext cx="1870075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9" descr="#wm#_29_01_*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79" y="1325563"/>
            <a:ext cx="1420812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838200" y="412955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600700" y="1122363"/>
            <a:ext cx="6191250" cy="2387600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600700" y="3602038"/>
            <a:ext cx="619125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8080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63200" y="1872000"/>
            <a:ext cx="7074000" cy="40500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8060402020202020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26181" y="-19602"/>
            <a:ext cx="12218181" cy="6877602"/>
            <a:chOff x="-26181" y="-19602"/>
            <a:chExt cx="12218181" cy="6877602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12248" y="0"/>
              <a:ext cx="12192000" cy="6858000"/>
            </a:xfrm>
            <a:prstGeom prst="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>
            <a:xfrm>
              <a:off x="-26181" y="-19602"/>
              <a:ext cx="3848100" cy="4476750"/>
            </a:xfrm>
            <a:custGeom>
              <a:avLst/>
              <a:gdLst>
                <a:gd name="connsiteX0" fmla="*/ 0 w 3848100"/>
                <a:gd name="connsiteY0" fmla="*/ 0 h 4476750"/>
                <a:gd name="connsiteX1" fmla="*/ 3848100 w 3848100"/>
                <a:gd name="connsiteY1" fmla="*/ 0 h 4476750"/>
                <a:gd name="connsiteX2" fmla="*/ 0 w 3848100"/>
                <a:gd name="connsiteY2" fmla="*/ 447675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8100" h="4476750">
                  <a:moveTo>
                    <a:pt x="0" y="0"/>
                  </a:moveTo>
                  <a:lnTo>
                    <a:pt x="3848100" y="0"/>
                  </a:lnTo>
                  <a:lnTo>
                    <a:pt x="0" y="4476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tIns="504000" bIns="0" rtlCol="0" anchor="t" anchorCtr="0"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8800" dirty="0">
                <a:solidFill>
                  <a:srgbClr val="FFFFFF"/>
                </a:solidFill>
                <a:latin typeface="Arial" panose="02080604020202020204" charset="0"/>
                <a:ea typeface="黑体" pitchFamily="49" charset="-122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704645" y="2409723"/>
            <a:ext cx="10160000" cy="1625600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rgbClr val="FFFFFF"/>
              </a:solidFill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05600" y="2408400"/>
            <a:ext cx="10159200" cy="1627200"/>
          </a:xfrm>
        </p:spPr>
        <p:txBody>
          <a:bodyPr rIns="90000" anchor="ctr" anchorCtr="0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63200" y="1872000"/>
            <a:ext cx="7074000" cy="21096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8060402020202020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63200" y="3981600"/>
            <a:ext cx="7074000" cy="21096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8060402020202020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4800" y="0"/>
            <a:ext cx="10515600" cy="684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29539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119305"/>
            <a:ext cx="5157787" cy="3684588"/>
          </a:xfrm>
        </p:spPr>
        <p:txBody>
          <a:bodyPr>
            <a:normAutofit/>
          </a:bodyPr>
          <a:lstStyle>
            <a:lvl1pPr marL="342900" indent="-342900">
              <a:buFont typeface="Arial" panose="0208060402020202020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95393"/>
            <a:ext cx="5183188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119305"/>
            <a:ext cx="5183188" cy="3684588"/>
          </a:xfrm>
        </p:spPr>
        <p:txBody>
          <a:bodyPr>
            <a:normAutofit/>
          </a:bodyPr>
          <a:lstStyle>
            <a:lvl1pPr marL="342900" indent="-342900">
              <a:buFont typeface="Arial" panose="0208060402020202020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01600" y="1123200"/>
            <a:ext cx="6192000" cy="2386800"/>
          </a:xfrm>
        </p:spPr>
        <p:txBody>
          <a:bodyPr anchor="b" anchorCtr="0">
            <a:normAutofit/>
          </a:bodyPr>
          <a:lstStyle>
            <a:lvl1pPr>
              <a:defRPr sz="96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4800" y="0"/>
            <a:ext cx="10515600" cy="684000"/>
          </a:xfrm>
        </p:spPr>
        <p:txBody>
          <a:bodyPr anchor="ctr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778400"/>
            <a:ext cx="7113600" cy="39996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113600" y="1778400"/>
            <a:ext cx="5079600" cy="4014000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9572624" y="365125"/>
            <a:ext cx="1781175" cy="5811838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591550" cy="5811838"/>
          </a:xfrm>
        </p:spPr>
        <p:txBody>
          <a:bodyPr vert="eaVert"/>
          <a:lstStyle>
            <a:lvl1pPr marL="342900" indent="-342900">
              <a:buFont typeface="Arial" panose="0208060402020202020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73399"/>
            <a:ext cx="10515600" cy="1143000"/>
          </a:xfrm>
        </p:spPr>
        <p:txBody>
          <a:bodyPr wrap="square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2063338"/>
            <a:ext cx="10515600" cy="4121332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295200" y="3195972"/>
            <a:ext cx="5601600" cy="644400"/>
          </a:xfrm>
        </p:spPr>
        <p:txBody>
          <a:bodyPr wrap="square">
            <a:normAutofit/>
          </a:bodyPr>
          <a:lstStyle/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3" descr="#wm#_29_29_*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78" y="2181225"/>
            <a:ext cx="981075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8" descr="#wm#_29_29_*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928" y="2414588"/>
            <a:ext cx="7445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wrap="square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00201"/>
            <a:ext cx="5156200" cy="452596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156200" cy="452596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0317" y="365126"/>
            <a:ext cx="10515600" cy="1325563"/>
          </a:xfrm>
        </p:spPr>
        <p:txBody>
          <a:bodyPr wrap="square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295200" y="3195971"/>
            <a:ext cx="5601600" cy="1015081"/>
          </a:xfrm>
        </p:spPr>
        <p:txBody>
          <a:bodyPr wrap="square">
            <a:normAutofit/>
          </a:bodyPr>
          <a:lstStyle>
            <a:lvl1pPr>
              <a:defRPr sz="55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3" descr="#wm#_29_29_*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53" y="2181225"/>
            <a:ext cx="981075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8" descr="#wm#_29_29_*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03" y="2414588"/>
            <a:ext cx="7445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9200" y="4571999"/>
            <a:ext cx="11313600" cy="550685"/>
          </a:xfrm>
        </p:spPr>
        <p:txBody>
          <a:bodyPr wrap="square" anchor="ctr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39200" y="5149515"/>
            <a:ext cx="11313600" cy="1182249"/>
          </a:xfrm>
        </p:spPr>
        <p:txBody>
          <a:bodyPr wrap="square">
            <a:normAutofit/>
          </a:bodyPr>
          <a:lstStyle>
            <a:lvl1pPr marL="0" indent="0">
              <a:buNone/>
              <a:defRPr sz="1800">
                <a:solidFill>
                  <a:srgbClr val="65476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"/>
          </p:nvPr>
        </p:nvSpPr>
        <p:spPr>
          <a:xfrm>
            <a:off x="-10800" y="1772"/>
            <a:ext cx="12202800" cy="3790555"/>
          </a:xfrm>
        </p:spPr>
        <p:txBody>
          <a:bodyPr wrap="square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514600" cy="5851525"/>
          </a:xfrm>
        </p:spPr>
        <p:txBody>
          <a:bodyPr vert="eaVert" wrap="square">
            <a:normAutofit/>
          </a:bodyPr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274639"/>
            <a:ext cx="7797800" cy="5851525"/>
          </a:xfrm>
        </p:spPr>
        <p:txBody>
          <a:bodyPr vert="eaVert"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image" Target="../media/image9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4638"/>
            <a:ext cx="10515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1"/>
            <a:ext cx="10515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anose="02080604020202020204" charset="0"/>
              </a:rPr>
              <a:t>单击此处编辑母版文本样式</a:t>
            </a:r>
            <a:endParaRPr lang="zh-CN" dirty="0" smtClean="0">
              <a:sym typeface="Arial" panose="02080604020202020204" charset="0"/>
            </a:endParaRPr>
          </a:p>
          <a:p>
            <a:pPr lvl="1"/>
            <a:r>
              <a:rPr lang="zh-CN" dirty="0" smtClean="0">
                <a:sym typeface="Arial" panose="02080604020202020204" charset="0"/>
              </a:rPr>
              <a:t>第二级</a:t>
            </a:r>
            <a:endParaRPr lang="zh-CN" dirty="0" smtClean="0">
              <a:sym typeface="Arial" panose="02080604020202020204" charset="0"/>
            </a:endParaRPr>
          </a:p>
          <a:p>
            <a:pPr lvl="2"/>
            <a:r>
              <a:rPr lang="zh-CN" dirty="0" smtClean="0">
                <a:sym typeface="Arial" panose="02080604020202020204" charset="0"/>
              </a:rPr>
              <a:t>第三级</a:t>
            </a:r>
            <a:endParaRPr lang="zh-CN" dirty="0" smtClean="0">
              <a:sym typeface="Arial" panose="02080604020202020204" charset="0"/>
            </a:endParaRPr>
          </a:p>
          <a:p>
            <a:pPr lvl="3"/>
            <a:r>
              <a:rPr lang="zh-CN" dirty="0" smtClean="0">
                <a:sym typeface="Arial" panose="02080604020202020204" charset="0"/>
              </a:rPr>
              <a:t>第四级</a:t>
            </a:r>
            <a:endParaRPr lang="zh-CN" dirty="0" smtClean="0">
              <a:sym typeface="Arial" panose="02080604020202020204" charset="0"/>
            </a:endParaRPr>
          </a:p>
          <a:p>
            <a:pPr lvl="4"/>
            <a:r>
              <a:rPr lang="zh-CN" dirty="0" smtClean="0">
                <a:sym typeface="Arial" panose="02080604020202020204" charset="0"/>
              </a:rPr>
              <a:t>第五级</a:t>
            </a:r>
            <a:endParaRPr lang="zh-CN" dirty="0" smtClean="0">
              <a:sym typeface="Arial" panose="0208060402020202020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A4EA-703F-434D-840B-7B736DC1F1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6FF8D-76E8-4D51-A009-0CC74EA039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654760"/>
          </a:solidFill>
          <a:latin typeface="Arial" panose="02080604020202020204" charset="0"/>
          <a:ea typeface="黑体" pitchFamily="49" charset="-122"/>
          <a:cs typeface="+mj-cs"/>
          <a:sym typeface="Arial" panose="0208060402020202020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54760"/>
          </a:solidFill>
          <a:latin typeface="Arial" panose="02080604020202020204" charset="0"/>
          <a:ea typeface="黑体" pitchFamily="49" charset="-122"/>
        </a:defRPr>
      </a:lvl9pPr>
    </p:titleStyle>
    <p:bodyStyle>
      <a:lvl1pPr marL="365125" indent="-365125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charset="2"/>
        <a:buChar char="l"/>
        <a:defRPr sz="2400" kern="1200">
          <a:solidFill>
            <a:schemeClr val="bg2"/>
          </a:solidFill>
          <a:latin typeface="Arial" panose="02080604020202020204" charset="0"/>
          <a:ea typeface="黑体" pitchFamily="49" charset="-122"/>
          <a:cs typeface="+mn-cs"/>
          <a:sym typeface="Arial" panose="02080604020202020204" charset="0"/>
        </a:defRPr>
      </a:lvl1pPr>
      <a:lvl2pPr marL="719455" indent="-285750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charset="2"/>
        <a:buChar char="l"/>
        <a:defRPr sz="2000" kern="1200">
          <a:solidFill>
            <a:schemeClr val="bg2"/>
          </a:solidFill>
          <a:latin typeface="Arial" panose="02080604020202020204" charset="0"/>
          <a:ea typeface="黑体" pitchFamily="49" charset="-122"/>
          <a:cs typeface="+mn-cs"/>
          <a:sym typeface="Arial" panose="02080604020202020204" charset="0"/>
        </a:defRPr>
      </a:lvl2pPr>
      <a:lvl3pPr marL="1078230" indent="-228600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charset="2"/>
        <a:buChar char="l"/>
        <a:defRPr kern="1200">
          <a:solidFill>
            <a:schemeClr val="bg2"/>
          </a:solidFill>
          <a:latin typeface="Arial" panose="02080604020202020204" charset="0"/>
          <a:ea typeface="黑体" pitchFamily="49" charset="-122"/>
          <a:cs typeface="+mn-cs"/>
          <a:sym typeface="Arial" panose="02080604020202020204" charset="0"/>
        </a:defRPr>
      </a:lvl3pPr>
      <a:lvl4pPr marL="1519555" indent="-228600" algn="l" defTabSz="-635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charset="2"/>
        <a:buChar char="l"/>
        <a:tabLst>
          <a:tab pos="1436370" algn="l"/>
        </a:tabLst>
        <a:defRPr kern="1200">
          <a:solidFill>
            <a:schemeClr val="bg2"/>
          </a:solidFill>
          <a:latin typeface="Arial" panose="02080604020202020204" charset="0"/>
          <a:ea typeface="黑体" pitchFamily="49" charset="-122"/>
          <a:cs typeface="+mn-cs"/>
          <a:sym typeface="Arial" panose="02080604020202020204" charset="0"/>
        </a:defRPr>
      </a:lvl4pPr>
      <a:lvl5pPr marL="1878330" indent="-228600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charset="2"/>
        <a:buChar char="l"/>
        <a:defRPr kern="1200">
          <a:solidFill>
            <a:schemeClr val="bg2"/>
          </a:solidFill>
          <a:latin typeface="Arial" panose="02080604020202020204" charset="0"/>
          <a:ea typeface="黑体" pitchFamily="49" charset="-122"/>
          <a:cs typeface="+mn-cs"/>
          <a:sym typeface="Arial" panose="02080604020202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55910" y="0"/>
            <a:ext cx="10515600" cy="6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972457"/>
            <a:ext cx="10515600" cy="520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8060402020202020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en-US" altLang="zh-CN"/>
              <a:t>——</a:t>
            </a:r>
            <a:r>
              <a:rPr lang="zh-CN" altLang="en-US"/>
              <a:t>栈、队列与堆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队列原理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8401" t="1229"/>
          <a:stretch>
            <a:fillRect/>
          </a:stretch>
        </p:blipFill>
        <p:spPr>
          <a:xfrm>
            <a:off x="209550" y="685800"/>
            <a:ext cx="8923020" cy="6481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队列实现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1024890"/>
            <a:ext cx="6000115" cy="2195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26200" y="2103120"/>
            <a:ext cx="254000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空间利用率不高。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3058795"/>
            <a:ext cx="51098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8400" y="4485640"/>
            <a:ext cx="254000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空间利用率高。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队列实现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65" y="739775"/>
            <a:ext cx="6234430" cy="6072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STL 标准模板库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1871980"/>
            <a:ext cx="3401695" cy="4050030"/>
          </a:xfrm>
        </p:spPr>
        <p:txBody>
          <a:bodyPr/>
          <a:p>
            <a:r>
              <a:rPr lang="en-US" altLang="zh-CN"/>
              <a:t>#include &lt;stack&gt;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  <a:p>
            <a:r>
              <a:rPr lang="en-US" altLang="zh-CN"/>
              <a:t>stack &lt;int&gt; IntegerStack;</a:t>
            </a:r>
            <a:endParaRPr lang="en-US" altLang="zh-CN"/>
          </a:p>
          <a:p>
            <a:r>
              <a:rPr lang="en-US" altLang="zh-CN">
                <a:sym typeface="+mn-ea"/>
              </a:rPr>
              <a:t>IntegerStack</a:t>
            </a:r>
            <a:r>
              <a:rPr lang="en-US" altLang="zh-CN"/>
              <a:t>.push(1);</a:t>
            </a:r>
            <a:endParaRPr lang="en-US" altLang="zh-CN"/>
          </a:p>
          <a:p>
            <a:r>
              <a:rPr lang="en-US" altLang="zh-CN"/>
              <a:t>i = </a:t>
            </a:r>
            <a:r>
              <a:rPr lang="en-US" altLang="zh-CN">
                <a:sym typeface="+mn-ea"/>
              </a:rPr>
              <a:t>IntegerStack.top();</a:t>
            </a:r>
            <a:endParaRPr lang="en-US" altLang="zh-CN"/>
          </a:p>
          <a:p>
            <a:r>
              <a:rPr lang="en-US" altLang="zh-CN">
                <a:sym typeface="+mn-ea"/>
              </a:rPr>
              <a:t>IntegerStack.pop();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112385" y="1861820"/>
            <a:ext cx="3401695" cy="40500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80604020202020204" charset="0"/>
              <a:buNone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charset="0"/>
              <a:buNone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#include &lt;queue&gt;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  <a:p>
            <a:r>
              <a:rPr lang="en-US" altLang="zh-CN"/>
              <a:t>stack&lt;int&gt; IntegerQueue;</a:t>
            </a:r>
            <a:endParaRPr lang="en-US" altLang="zh-CN"/>
          </a:p>
          <a:p>
            <a:r>
              <a:rPr lang="en-US" altLang="zh-CN">
                <a:sym typeface="+mn-ea"/>
              </a:rPr>
              <a:t>IntegerQueue</a:t>
            </a:r>
            <a:r>
              <a:rPr lang="en-US" altLang="zh-CN"/>
              <a:t>.push(1)</a:t>
            </a:r>
            <a:endParaRPr lang="en-US" altLang="zh-CN"/>
          </a:p>
          <a:p>
            <a:r>
              <a:rPr lang="en-US" altLang="zh-CN"/>
              <a:t>i = </a:t>
            </a:r>
            <a:r>
              <a:rPr lang="en-US" altLang="zh-CN">
                <a:sym typeface="+mn-ea"/>
              </a:rPr>
              <a:t>IntegerQueue.front();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IntegerQueue.pop();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其他队列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优先队列：在优先队列中，元素被赋予优先级。当访问元素时，具有最高优先级的元素最先删除。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延迟队列：是一个无界的BlockingQueue，用于放置实现了Delayed接口的对象，其中的对象只能在其到期时才能从队列中取走。这种队列是有序的，即队头对象的延迟到期时间最长。注意：不能将null元素放置到这种队列中。应用</a:t>
            </a:r>
            <a:r>
              <a:rPr lang="en-US" altLang="zh-CN"/>
              <a:t>——</a:t>
            </a:r>
            <a:r>
              <a:rPr lang="zh-CN" altLang="en-US"/>
              <a:t>比较简单的缓存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抽象数据类型 ADT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ADT是一些操作的集合</a:t>
            </a:r>
            <a:endParaRPr lang="x-none" altLang="en-US"/>
          </a:p>
          <a:p>
            <a:r>
              <a:rPr lang="x-none" altLang="en-US"/>
              <a:t>如表、集合、图和他们的操作一起，可以看做是抽象数据类型，抽象数据类型也有与自己相关的操作。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表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形如A</a:t>
            </a:r>
            <a:r>
              <a:rPr lang="x-none" altLang="en-US" baseline="-25000"/>
              <a:t>1</a:t>
            </a:r>
            <a:r>
              <a:rPr lang="x-none" altLang="en-US"/>
              <a:t>，A</a:t>
            </a:r>
            <a:r>
              <a:rPr lang="x-none" altLang="en-US" baseline="-25000"/>
              <a:t>2</a:t>
            </a:r>
            <a:r>
              <a:rPr lang="x-none" altLang="en-US"/>
              <a:t>，A</a:t>
            </a:r>
            <a:r>
              <a:rPr lang="x-none" altLang="en-US" baseline="-25000"/>
              <a:t>3</a:t>
            </a:r>
            <a:r>
              <a:rPr lang="x-none" altLang="en-US"/>
              <a:t>，...，A</a:t>
            </a:r>
            <a:r>
              <a:rPr lang="x-none" altLang="en-US" baseline="-25000"/>
              <a:t>N</a:t>
            </a:r>
            <a:r>
              <a:rPr lang="x-none" altLang="en-US"/>
              <a:t>称作表，表大小为N</a:t>
            </a:r>
            <a:endParaRPr lang="x-none" altLang="en-US"/>
          </a:p>
          <a:p>
            <a:r>
              <a:rPr lang="x-none" altLang="en-US"/>
              <a:t>称大小为0的表为空表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什么是数据结构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/>
              <a:t>数据结构是计算机存储、组织数据的方式。</a:t>
            </a:r>
            <a:endParaRPr lang="zh-CN" altLang="en-US" dirty="0"/>
          </a:p>
          <a:p>
            <a:r>
              <a:rPr lang="zh-CN" altLang="en-US" dirty="0"/>
              <a:t>数据结构是指相互之间存在一种或多种特定关系的数据元素的集合。通常情况下，精心选择的数据结构可以带来</a:t>
            </a:r>
            <a:r>
              <a:rPr lang="zh-CN" altLang="en-US" dirty="0">
                <a:solidFill>
                  <a:srgbClr val="FF0000"/>
                </a:solidFill>
              </a:rPr>
              <a:t>更高的运行或者存储效率</a:t>
            </a:r>
            <a:r>
              <a:rPr lang="zh-CN" altLang="en-US" dirty="0"/>
              <a:t>。数据结构往往同高效的检索算法和索引技术有关。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常用的数据结构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052760" y="1750080"/>
            <a:ext cx="7074000" cy="4050000"/>
          </a:xfrm>
        </p:spPr>
        <p:txBody>
          <a:bodyPr>
            <a:normAutofit/>
          </a:bodyPr>
          <a:p>
            <a:r>
              <a:rPr lang="zh-CN" altLang="en-US" sz="3200" dirty="0"/>
              <a:t>线性表：数组、</a:t>
            </a:r>
            <a:r>
              <a:rPr lang="zh-CN" altLang="en-US" sz="3200" dirty="0">
                <a:sym typeface="+mn-ea"/>
              </a:rPr>
              <a:t>链表、</a:t>
            </a:r>
            <a:r>
              <a:rPr lang="zh-CN" altLang="en-US" sz="3200" dirty="0">
                <a:solidFill>
                  <a:srgbClr val="FF0000"/>
                </a:solidFill>
              </a:rPr>
              <a:t>栈、队列</a:t>
            </a:r>
            <a:endParaRPr lang="zh-CN" altLang="en-US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树：二叉树、</a:t>
            </a:r>
            <a:r>
              <a:rPr lang="zh-CN" altLang="en-US" sz="3200" dirty="0">
                <a:sym typeface="+mn-ea"/>
              </a:rPr>
              <a:t>堆、</a:t>
            </a:r>
            <a:r>
              <a:rPr lang="en-US" altLang="zh-CN" sz="3200" dirty="0">
                <a:sym typeface="+mn-ea"/>
              </a:rPr>
              <a:t>B</a:t>
            </a:r>
            <a:r>
              <a:rPr lang="zh-CN" altLang="en-US" sz="3200" dirty="0">
                <a:sym typeface="+mn-ea"/>
              </a:rPr>
              <a:t>树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/>
              <a:t>图</a:t>
            </a:r>
            <a:endParaRPr lang="zh-CN" altLang="en-US" sz="3200" dirty="0"/>
          </a:p>
          <a:p>
            <a:r>
              <a:rPr lang="zh-CN" altLang="en-US" sz="3200" dirty="0"/>
              <a:t>散列表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什么是栈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dirty="0"/>
              <a:t>栈是限定仅在表头进行插入和删除操作的线性表。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栈作为一种数据结构，是一种只能在一端进行插入和删除操作的特殊线性表。它按照先进后出的原则存储数据，先进入的数据被压入栈底，最后的数据在栈顶，需要读数据的时候从栈顶开始弹出数据（最后一个数据被第一个读出来）。栈具有记忆作用，对栈的插入与删除操作中，不需要改变栈底指针。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0" y="1265555"/>
            <a:ext cx="3578225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栈的原理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-629" r="62081"/>
          <a:stretch>
            <a:fillRect/>
          </a:stretch>
        </p:blipFill>
        <p:spPr>
          <a:xfrm>
            <a:off x="3211830" y="259080"/>
            <a:ext cx="5492750" cy="6603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栈的实现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/>
              <a:t>  </a:t>
            </a:r>
            <a:endParaRPr lang="en-US" altLang="zh-CN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731520" y="1143635"/>
          <a:ext cx="7237730" cy="4906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865"/>
                <a:gridCol w="3618865"/>
              </a:tblGrid>
              <a:tr h="1148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400"/>
                        <a:t>顺序栈</a:t>
                      </a:r>
                      <a:r>
                        <a:rPr lang="zh-CN" sz="2400"/>
                        <a:t>（</a:t>
                      </a:r>
                      <a:r>
                        <a:rPr lang="zh-CN" sz="2400">
                          <a:sym typeface="+mn-ea"/>
                        </a:rPr>
                        <a:t>数组）</a:t>
                      </a:r>
                      <a:endParaRPr lang="zh-CN" sz="24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400"/>
                        <a:t>链式栈</a:t>
                      </a:r>
                      <a:r>
                        <a:rPr lang="zh-CN" sz="2400"/>
                        <a:t>（链）</a:t>
                      </a:r>
                      <a:endParaRPr lang="zh-CN" sz="2400"/>
                    </a:p>
                  </a:txBody>
                  <a:tcPr anchor="ctr" anchorCtr="0"/>
                </a:tc>
              </a:tr>
              <a:tr h="2160905">
                <a:tc>
                  <a:txBody>
                    <a:bodyPr/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、</a:t>
                      </a:r>
                      <a:r>
                        <a:rPr lang="zh-CN" sz="2400"/>
                        <a:t>内存</a:t>
                      </a:r>
                      <a:r>
                        <a:rPr sz="2400"/>
                        <a:t>使用效率并不高</a:t>
                      </a:r>
                      <a:endParaRPr sz="2400"/>
                    </a:p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sz="2400">
                          <a:sym typeface="Arial" panose="02080604020202020204" charset="0"/>
                        </a:rPr>
                        <a:t>2</a:t>
                      </a:r>
                      <a:r>
                        <a:rPr lang="zh-CN" altLang="en-US" sz="2400">
                          <a:sym typeface="Arial" panose="02080604020202020204" charset="0"/>
                        </a:rPr>
                        <a:t>、</a:t>
                      </a:r>
                      <a:r>
                        <a:rPr sz="2400">
                          <a:sym typeface="Arial" panose="02080604020202020204" charset="0"/>
                        </a:rPr>
                        <a:t>因数组空间用光而引    起的溢出问题</a:t>
                      </a:r>
                      <a:endParaRPr sz="2400">
                        <a:sym typeface="Arial" panose="02080604020202020204" charset="0"/>
                      </a:endParaRPr>
                    </a:p>
                    <a:p>
                      <a:pPr>
                        <a:buNone/>
                      </a:pPr>
                      <a:endParaRPr sz="2400">
                        <a:sym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sz="2400"/>
                        <a:t>1</a:t>
                      </a:r>
                      <a:r>
                        <a:rPr lang="zh-CN" altLang="en-US" sz="2400"/>
                        <a:t>、无限扩充</a:t>
                      </a:r>
                      <a:endParaRPr lang="zh-CN" altLang="en-US" sz="2400"/>
                    </a:p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400"/>
                        <a:t>2</a:t>
                      </a:r>
                      <a:r>
                        <a:rPr lang="zh-CN" altLang="en-US" sz="2400"/>
                        <a:t>、无溢出问题</a:t>
                      </a:r>
                      <a:endParaRPr lang="zh-CN" altLang="en-US" sz="2400"/>
                    </a:p>
                  </a:txBody>
                  <a:tcPr/>
                </a:tc>
              </a:tr>
              <a:tr h="1597025">
                <a:tc>
                  <a:txBody>
                    <a:bodyPr/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ym typeface="+mn-ea"/>
                        </a:rPr>
                        <a:t>、简单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sz="2400"/>
                        <a:t>1</a:t>
                      </a:r>
                      <a:r>
                        <a:rPr lang="zh-CN" altLang="en-US" sz="2400"/>
                        <a:t>、复杂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ight Triangle 12@|1FFC:4210752|FBC:16777215|LFC:16777215|LBC:16777215"/>
          <p:cNvSpPr/>
          <p:nvPr/>
        </p:nvSpPr>
        <p:spPr>
          <a:xfrm flipH="1">
            <a:off x="7344229" y="3982977"/>
            <a:ext cx="4847771" cy="287502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/>
        </p:nvSpPr>
        <p:spPr>
          <a:xfrm>
            <a:off x="8931483" y="1873271"/>
            <a:ext cx="1311689" cy="987679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/>
        </p:nvSpPr>
        <p:spPr>
          <a:xfrm>
            <a:off x="10228506" y="1873271"/>
            <a:ext cx="951821" cy="1566596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/>
        </p:nvSpPr>
        <p:spPr>
          <a:xfrm rot="5400000">
            <a:off x="9888062" y="3063566"/>
            <a:ext cx="944753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/>
        </p:nvSpPr>
        <p:spPr>
          <a:xfrm flipH="1">
            <a:off x="8634581" y="3426725"/>
            <a:ext cx="921616" cy="1655424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/>
        </p:nvSpPr>
        <p:spPr>
          <a:xfrm rot="20751420">
            <a:off x="9299395" y="4875599"/>
            <a:ext cx="954536" cy="94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80604020202020204" charset="0"/>
              <a:ea typeface="黑体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什么是队列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/>
              <a:t>队列是一种特殊的线性表，特殊之处在于它只允许在表的前端（front）进行删除操作，而在表的后端（rear）进行插入操作，和栈一样，队列是一种操作受限制的线性表。进行插入操作的端称为队尾，进行删除操作的端称为队头。队列中没有元素时，称为空队列。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_2">
  <a:themeElements>
    <a:clrScheme name="自定义 2">
      <a:dk1>
        <a:srgbClr val="000000"/>
      </a:dk1>
      <a:lt1>
        <a:srgbClr val="FFFFFF"/>
      </a:lt1>
      <a:dk2>
        <a:srgbClr val="634560"/>
      </a:dk2>
      <a:lt2>
        <a:srgbClr val="808080"/>
      </a:lt2>
      <a:accent1>
        <a:srgbClr val="328754"/>
      </a:accent1>
      <a:accent2>
        <a:srgbClr val="69531E"/>
      </a:accent2>
      <a:accent3>
        <a:srgbClr val="F39D16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8060402020202020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8060402020202020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黑体" pitchFamily="49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FFBF2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</Words>
  <Application>Kingsoft Office WPP</Application>
  <PresentationFormat>宽屏</PresentationFormat>
  <Paragraphs>99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默认设计模板_2</vt:lpstr>
      <vt:lpstr>1_Office 主题</vt:lpstr>
      <vt:lpstr>数据结构</vt:lpstr>
      <vt:lpstr>PowerPoint 演示文稿</vt:lpstr>
      <vt:lpstr>PowerPoint 演示文稿</vt:lpstr>
      <vt:lpstr>什么是数据结构</vt:lpstr>
      <vt:lpstr>常用的数据结构</vt:lpstr>
      <vt:lpstr>什么是栈</vt:lpstr>
      <vt:lpstr>栈的原理</vt:lpstr>
      <vt:lpstr>栈的实现</vt:lpstr>
      <vt:lpstr>什么是队列</vt:lpstr>
      <vt:lpstr>队列原理</vt:lpstr>
      <vt:lpstr>队列实现</vt:lpstr>
      <vt:lpstr>队列实现</vt:lpstr>
      <vt:lpstr>STL 标准模板库</vt:lpstr>
      <vt:lpstr>其他队列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zdt</cp:lastModifiedBy>
  <cp:revision>43</cp:revision>
  <dcterms:created xsi:type="dcterms:W3CDTF">2016-03-27T06:52:23Z</dcterms:created>
  <dcterms:modified xsi:type="dcterms:W3CDTF">2016-03-27T06:52:23Z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1033-10.1.0.5503</vt:lpwstr>
  </property>
</Properties>
</file>